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76" r:id="rId5"/>
    <p:sldId id="261" r:id="rId6"/>
    <p:sldId id="260" r:id="rId7"/>
    <p:sldId id="270" r:id="rId8"/>
    <p:sldId id="275" r:id="rId9"/>
    <p:sldId id="266" r:id="rId10"/>
    <p:sldId id="268" r:id="rId11"/>
    <p:sldId id="271" r:id="rId12"/>
    <p:sldId id="273" r:id="rId13"/>
    <p:sldId id="277" r:id="rId14"/>
    <p:sldId id="274" r:id="rId15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399FF"/>
    <a:srgbClr val="0000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39CDA1-C2F5-442A-B475-BA85F682C4AB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4805A7-C542-40B0-999E-686BDE8A3D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VLndw7vQC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60636" cy="1484784"/>
          </a:xfrm>
          <a:solidFill>
            <a:schemeClr val="accent1">
              <a:lumMod val="60000"/>
              <a:lumOff val="40000"/>
              <a:alpha val="52941"/>
            </a:schemeClr>
          </a:solidFill>
          <a:ln>
            <a:solidFill>
              <a:srgbClr val="0066FF">
                <a:alpha val="34902"/>
              </a:srgb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effectLst/>
              </a:rPr>
              <a:t/>
            </a:r>
            <a:br>
              <a:rPr lang="fr-FR" sz="5400" b="1" dirty="0" smtClean="0">
                <a:solidFill>
                  <a:schemeClr val="bg1"/>
                </a:solidFill>
                <a:effectLst/>
              </a:rPr>
            </a:br>
            <a:r>
              <a:rPr lang="fr-FR" sz="4900" b="1" dirty="0" smtClean="0">
                <a:solidFill>
                  <a:schemeClr val="bg1"/>
                </a:solidFill>
                <a:effectLst/>
              </a:rPr>
              <a:t>VILLARD de Lans</a:t>
            </a:r>
            <a:r>
              <a:rPr lang="fr-FR" sz="4900" b="1" dirty="0">
                <a:solidFill>
                  <a:schemeClr val="bg1"/>
                </a:solidFill>
                <a:effectLst/>
              </a:rPr>
              <a:t/>
            </a:r>
            <a:br>
              <a:rPr lang="fr-FR" sz="4900" b="1" dirty="0">
                <a:solidFill>
                  <a:schemeClr val="bg1"/>
                </a:solidFill>
                <a:effectLst/>
              </a:rPr>
            </a:br>
            <a:r>
              <a:rPr lang="fr-FR" sz="3600" b="1" dirty="0" smtClean="0">
                <a:solidFill>
                  <a:schemeClr val="bg1"/>
                </a:solidFill>
                <a:effectLst/>
              </a:rPr>
              <a:t>Stage de ski du 24 au 27 janvier</a:t>
            </a:r>
            <a:endParaRPr lang="fr-FR" sz="4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53344" y="5657671"/>
            <a:ext cx="5214942" cy="1200329"/>
          </a:xfrm>
          <a:prstGeom prst="rect">
            <a:avLst/>
          </a:prstGeom>
          <a:solidFill>
            <a:schemeClr val="accent1">
              <a:lumMod val="75000"/>
              <a:alpha val="76078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Collège Victor GRIGNARD</a:t>
            </a:r>
          </a:p>
          <a:p>
            <a:pPr algn="ctr"/>
            <a:r>
              <a:rPr lang="fr-FR" b="1" dirty="0" smtClean="0"/>
              <a:t>LYON 8</a:t>
            </a:r>
          </a:p>
          <a:p>
            <a:pPr algn="ctr"/>
            <a:r>
              <a:rPr lang="fr-FR" b="1" dirty="0" smtClean="0"/>
              <a:t>Classes de 5</a:t>
            </a:r>
            <a:r>
              <a:rPr lang="fr-FR" b="1" baseline="30000" dirty="0" smtClean="0"/>
              <a:t>ème</a:t>
            </a:r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2021/2022</a:t>
            </a:r>
            <a:endParaRPr lang="fr-FR" b="1" dirty="0"/>
          </a:p>
        </p:txBody>
      </p:sp>
      <p:pic>
        <p:nvPicPr>
          <p:cNvPr id="13314" name="Picture 2" descr="https://www.club-vercors.fr/UserFiles/MAISONS/MELEZES/003-les-meleze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5040560" cy="3411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Soins médicaux.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pPr algn="just"/>
            <a:r>
              <a:rPr lang="fr-FR" dirty="0" smtClean="0">
                <a:solidFill>
                  <a:srgbClr val="002060"/>
                </a:solidFill>
              </a:rPr>
              <a:t>Les élèves disposant d’un </a:t>
            </a:r>
            <a:r>
              <a:rPr lang="fr-FR" b="1" dirty="0" smtClean="0">
                <a:solidFill>
                  <a:srgbClr val="002060"/>
                </a:solidFill>
              </a:rPr>
              <a:t>P.A.I</a:t>
            </a:r>
            <a:r>
              <a:rPr lang="fr-FR" dirty="0" smtClean="0">
                <a:solidFill>
                  <a:srgbClr val="002060"/>
                </a:solidFill>
              </a:rPr>
              <a:t> au collège devront le mentionner sur le dossier d’inscription.</a:t>
            </a:r>
          </a:p>
          <a:p>
            <a:pPr algn="just"/>
            <a:r>
              <a:rPr lang="fr-FR" dirty="0" smtClean="0">
                <a:solidFill>
                  <a:srgbClr val="002060"/>
                </a:solidFill>
              </a:rPr>
              <a:t>Tous les </a:t>
            </a:r>
            <a:r>
              <a:rPr lang="fr-FR" b="1" dirty="0" smtClean="0">
                <a:solidFill>
                  <a:srgbClr val="002060"/>
                </a:solidFill>
              </a:rPr>
              <a:t>soins médicaux </a:t>
            </a:r>
            <a:r>
              <a:rPr lang="fr-FR" dirty="0" smtClean="0">
                <a:solidFill>
                  <a:srgbClr val="002060"/>
                </a:solidFill>
              </a:rPr>
              <a:t>doivent-être impérativement accompagnés d’une </a:t>
            </a:r>
            <a:r>
              <a:rPr lang="fr-FR" b="1" dirty="0" smtClean="0">
                <a:solidFill>
                  <a:srgbClr val="002060"/>
                </a:solidFill>
              </a:rPr>
              <a:t>ordonnance médicale </a:t>
            </a:r>
            <a:r>
              <a:rPr lang="fr-FR" dirty="0" smtClean="0">
                <a:solidFill>
                  <a:srgbClr val="002060"/>
                </a:solidFill>
              </a:rPr>
              <a:t>(maux de tête, mal du voyage, indispositions, asthme…).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Image 3" descr="pharmac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17049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DOCUMENTS A FOURNIR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DOSSIER COMPLETE 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  <a:r>
              <a:rPr lang="fr-FR" dirty="0">
                <a:solidFill>
                  <a:srgbClr val="002060"/>
                </a:solidFill>
              </a:rPr>
              <a:t>FICHE </a:t>
            </a:r>
            <a:r>
              <a:rPr lang="fr-FR" dirty="0" smtClean="0">
                <a:solidFill>
                  <a:srgbClr val="002060"/>
                </a:solidFill>
              </a:rPr>
              <a:t>D’INSCRIPTION, </a:t>
            </a:r>
            <a:r>
              <a:rPr lang="fr-FR" dirty="0">
                <a:solidFill>
                  <a:srgbClr val="002060"/>
                </a:solidFill>
              </a:rPr>
              <a:t>FICHE DE RENSEIGNEMENT</a:t>
            </a:r>
            <a:r>
              <a:rPr lang="fr-FR" dirty="0" smtClean="0">
                <a:solidFill>
                  <a:srgbClr val="002060"/>
                </a:solidFill>
              </a:rPr>
              <a:t>, DROIT A L’IMAGE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PHOTOCOPIE DE L’ATTESTATION DE LA CARTE VITALE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PHOTOCOPIE DE LA CARTE DE MUTUELLE (avec le nom de l’enfant)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CERTIFICAT MEDICAL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PAIEMENT EN PLUSIEURS FOIS OU NON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9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DOSSIERS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Commission </a:t>
            </a:r>
            <a:r>
              <a:rPr lang="fr-FR" sz="1600" dirty="0" smtClean="0"/>
              <a:t>Un élève entraînant une potentielle mise en danger du groupe ne peut pas participer au séjour.</a:t>
            </a:r>
          </a:p>
          <a:p>
            <a:endParaRPr lang="fr-FR" dirty="0" smtClean="0"/>
          </a:p>
          <a:p>
            <a:r>
              <a:rPr lang="fr-FR" dirty="0" smtClean="0"/>
              <a:t>Liste </a:t>
            </a:r>
            <a:r>
              <a:rPr lang="fr-FR" dirty="0" smtClean="0"/>
              <a:t>PRINCIPALE</a:t>
            </a:r>
          </a:p>
          <a:p>
            <a:r>
              <a:rPr lang="fr-FR" dirty="0" smtClean="0"/>
              <a:t>Liste COMPLEMENTAIRE – en attente </a:t>
            </a:r>
            <a:r>
              <a:rPr lang="fr-FR" dirty="0" smtClean="0"/>
              <a:t>-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Pass</a:t>
            </a:r>
            <a:r>
              <a:rPr lang="fr-FR" dirty="0" smtClean="0"/>
              <a:t> sanitaire – réglementation en vigueur </a:t>
            </a:r>
          </a:p>
          <a:p>
            <a:r>
              <a:rPr lang="fr-FR" dirty="0" smtClean="0"/>
              <a:t>Régime alimentaire </a:t>
            </a:r>
          </a:p>
          <a:p>
            <a:r>
              <a:rPr lang="fr-FR" dirty="0" smtClean="0"/>
              <a:t>Retour des dossiers (dépôts – suivi)</a:t>
            </a:r>
          </a:p>
          <a:p>
            <a:r>
              <a:rPr lang="fr-FR" dirty="0" smtClean="0"/>
              <a:t>Prêt de matériel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PROCHAINE REUNION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Début janvier 2022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67660" y="3244334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2"/>
              </a:rPr>
              <a:t>https://youtu.be/3VLndw7vQCU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OBJECTIFS DU SEJOUR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FAVORISER L’INTEGRATION de tous les élèves (identité et culture COMMUNE).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PARTICIPER au DEVELOPPEMENT PHYSIQUE et SOCIAL dans de nouvelles activités sportives de pleine nature (trop peu représentées en EPS au collège). 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DEVELOPPER esprit de CITOYENNETE et de SOLIDARITE.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DEVELOPPER UNE ATTITUDE ECOLOGIQUE. 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Comprendre les adaptations physiologiques avec les modifications de contexte (SVT-EPS). 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Le centre «  Les MELEZES»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 Bâtisse de caractère de 1915, spacieuse &amp; conviviale</a:t>
            </a:r>
            <a:r>
              <a:rPr lang="fr-FR" sz="2000" dirty="0" smtClean="0">
                <a:solidFill>
                  <a:srgbClr val="002060"/>
                </a:solidFill>
              </a:rPr>
              <a:t>.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2736304" cy="18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25144"/>
            <a:ext cx="288032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fr-FR" sz="2400" dirty="0" smtClean="0"/>
              <a:t>Pris en charge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Matériel de ski (casque, skis, bâtons)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Logement et repas (4 jours et 3 nuits)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Remontées mécaniques pendant 4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fr-FR" sz="2400" dirty="0" smtClean="0"/>
              <a:t>Navette Centre-station de ski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 du collège au centre d’hébergement.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 le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lundi 24 Janvier au matin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RETOUR le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Jeudi 27 Janvier en après-midi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3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de la semaine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86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968584"/>
                <a:gridCol w="1493520"/>
                <a:gridCol w="1493520"/>
                <a:gridCol w="1493520"/>
              </a:tblGrid>
              <a:tr h="316632"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LUNDI 24 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Calibri"/>
                          <a:cs typeface="Times New Roman"/>
                        </a:rPr>
                        <a:t>MARDI 25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Calibri"/>
                          <a:cs typeface="Times New Roman"/>
                        </a:rPr>
                        <a:t>MERCREDI 26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JEUDI 27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321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alibri"/>
                          <a:ea typeface="Calibri"/>
                          <a:cs typeface="Times New Roman"/>
                        </a:rPr>
                        <a:t>MATIN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Trajet Aller Collège – Centre les </a:t>
                      </a:r>
                      <a:r>
                        <a:rPr lang="fr-FR" sz="1800" i="1" dirty="0" smtClean="0">
                          <a:latin typeface="Calibri"/>
                          <a:ea typeface="Calibri"/>
                          <a:cs typeface="Times New Roman"/>
                        </a:rPr>
                        <a:t>MELEZES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Matériel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2h SKI ALPIN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2h SKI ALPIN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2h SKI ALPIN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alibri"/>
                          <a:ea typeface="Calibri"/>
                          <a:cs typeface="Times New Roman"/>
                        </a:rPr>
                        <a:t>Retour 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Times New Roman"/>
                        </a:rPr>
                        <a:t>Matériel</a:t>
                      </a:r>
                    </a:p>
                  </a:txBody>
                  <a:tcPr marL="68580" marR="68580" marT="0" marB="0"/>
                </a:tc>
              </a:tr>
              <a:tr h="1416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APRES-MIDI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2h Ski ALPIN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2h SKI ALPIN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2h SKI ALPIN</a:t>
                      </a:r>
                      <a:endParaRPr lang="fr-F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1" dirty="0">
                          <a:latin typeface="Calibri"/>
                          <a:ea typeface="Calibri"/>
                          <a:cs typeface="Times New Roman"/>
                        </a:rPr>
                        <a:t>Trajet Retour Collège – Centre les MELEZES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002060"/>
                </a:solidFill>
              </a:rPr>
              <a:t>LE </a:t>
            </a:r>
            <a:r>
              <a:rPr lang="fr-FR" dirty="0" smtClean="0">
                <a:solidFill>
                  <a:srgbClr val="002060"/>
                </a:solidFill>
              </a:rPr>
              <a:t>SKI- Villard de Lans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35608" y="1447800"/>
            <a:ext cx="4216512" cy="2413248"/>
          </a:xfrm>
        </p:spPr>
        <p:txBody>
          <a:bodyPr/>
          <a:lstStyle/>
          <a:p>
            <a:pPr algn="just"/>
            <a:r>
              <a:rPr lang="fr-FR" dirty="0" smtClean="0">
                <a:solidFill>
                  <a:srgbClr val="002060"/>
                </a:solidFill>
              </a:rPr>
              <a:t>2 h le matin </a:t>
            </a:r>
          </a:p>
          <a:p>
            <a:pPr algn="just"/>
            <a:r>
              <a:rPr lang="fr-FR" dirty="0" smtClean="0">
                <a:solidFill>
                  <a:srgbClr val="002060"/>
                </a:solidFill>
              </a:rPr>
              <a:t>2 h l’après-midi</a:t>
            </a:r>
          </a:p>
          <a:p>
            <a:pPr algn="just"/>
            <a:r>
              <a:rPr lang="fr-FR" dirty="0" smtClean="0">
                <a:solidFill>
                  <a:srgbClr val="002060"/>
                </a:solidFill>
              </a:rPr>
              <a:t>Moniteurs ESF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Documents\EPS\année scolaire 2013-2014\SKI 2013-2014\P124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3675112" cy="2756334"/>
          </a:xfrm>
          <a:prstGeom prst="rect">
            <a:avLst/>
          </a:prstGeom>
          <a:noFill/>
        </p:spPr>
      </p:pic>
      <p:pic>
        <p:nvPicPr>
          <p:cNvPr id="11266" name="Picture 2" descr="img_5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97165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Prix élève pour le séjour. 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fr-FR" b="1" i="1" u="sng" dirty="0" smtClean="0">
              <a:solidFill>
                <a:srgbClr val="002060"/>
              </a:solidFill>
            </a:endParaRPr>
          </a:p>
          <a:p>
            <a:r>
              <a:rPr lang="fr-FR" b="1" i="1" u="sng" dirty="0" smtClean="0">
                <a:solidFill>
                  <a:srgbClr val="002060"/>
                </a:solidFill>
              </a:rPr>
              <a:t>Aides métropole déduite :</a:t>
            </a:r>
          </a:p>
          <a:p>
            <a:pPr marL="82296" indent="0" algn="ctr">
              <a:buNone/>
            </a:pPr>
            <a:r>
              <a:rPr lang="fr-FR" sz="3200" b="1" dirty="0" smtClean="0">
                <a:solidFill>
                  <a:srgbClr val="002060"/>
                </a:solidFill>
              </a:rPr>
              <a:t>260 euros</a:t>
            </a:r>
          </a:p>
          <a:p>
            <a:pPr marL="82296" indent="0" algn="ctr">
              <a:buNone/>
            </a:pPr>
            <a:endParaRPr lang="fr-FR" b="1" u="sng" dirty="0" smtClean="0">
              <a:solidFill>
                <a:srgbClr val="002060"/>
              </a:solidFill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10 octobre 2021:87 €</a:t>
            </a: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10 novembre 2021: 87€ </a:t>
            </a: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10 décembre 2021 : 86€</a:t>
            </a:r>
          </a:p>
          <a:p>
            <a:pPr lvl="3"/>
            <a:endParaRPr lang="fr-FR" dirty="0" smtClean="0">
              <a:solidFill>
                <a:srgbClr val="002060"/>
              </a:solidFill>
            </a:endParaRPr>
          </a:p>
          <a:p>
            <a:pPr lvl="3"/>
            <a:r>
              <a:rPr lang="fr-FR" b="1" i="1" dirty="0" smtClean="0">
                <a:solidFill>
                  <a:srgbClr val="002060"/>
                </a:solidFill>
              </a:rPr>
              <a:t>Ordre des chèques : Agent comptable du collège Victor GRIGNARD</a:t>
            </a:r>
          </a:p>
          <a:p>
            <a:pPr lvl="3"/>
            <a:endParaRPr lang="fr-FR" sz="1300" b="1" i="1" dirty="0" smtClean="0">
              <a:solidFill>
                <a:srgbClr val="002060"/>
              </a:solidFill>
            </a:endParaRPr>
          </a:p>
          <a:p>
            <a:pPr lvl="3"/>
            <a:endParaRPr lang="fr-FR" sz="1300" b="1" i="1" dirty="0" smtClean="0">
              <a:solidFill>
                <a:srgbClr val="002060"/>
              </a:solidFill>
            </a:endParaRPr>
          </a:p>
          <a:p>
            <a:pPr lvl="3"/>
            <a:endParaRPr lang="fr-FR" sz="1300" b="1" i="1" dirty="0" smtClean="0">
              <a:solidFill>
                <a:srgbClr val="002060"/>
              </a:solidFill>
            </a:endParaRPr>
          </a:p>
          <a:p>
            <a:pPr lvl="3"/>
            <a:r>
              <a:rPr lang="fr-FR" sz="1300" i="1" dirty="0" smtClean="0">
                <a:solidFill>
                  <a:srgbClr val="002060"/>
                </a:solidFill>
              </a:rPr>
              <a:t>Le coût du voyage peut-être </a:t>
            </a:r>
            <a:r>
              <a:rPr lang="fr-FR" sz="1300" i="1" dirty="0" smtClean="0">
                <a:solidFill>
                  <a:srgbClr val="002060"/>
                </a:solidFill>
              </a:rPr>
              <a:t> </a:t>
            </a:r>
            <a:r>
              <a:rPr lang="fr-FR" sz="1300" i="1" dirty="0" smtClean="0">
                <a:solidFill>
                  <a:srgbClr val="002060"/>
                </a:solidFill>
              </a:rPr>
              <a:t>réduit grâce :</a:t>
            </a:r>
          </a:p>
          <a:p>
            <a:pPr algn="ctr">
              <a:buNone/>
            </a:pPr>
            <a:r>
              <a:rPr lang="fr-FR" sz="1300" i="1" dirty="0" smtClean="0">
                <a:solidFill>
                  <a:srgbClr val="002060"/>
                </a:solidFill>
              </a:rPr>
              <a:t>Le </a:t>
            </a:r>
            <a:r>
              <a:rPr lang="fr-FR" sz="1300" i="1" u="sng" dirty="0" smtClean="0">
                <a:solidFill>
                  <a:srgbClr val="002060"/>
                </a:solidFill>
              </a:rPr>
              <a:t>fond social </a:t>
            </a:r>
            <a:r>
              <a:rPr lang="fr-FR" sz="1300" i="1" u="sng" dirty="0" smtClean="0">
                <a:solidFill>
                  <a:srgbClr val="002060"/>
                </a:solidFill>
              </a:rPr>
              <a:t>collégien </a:t>
            </a:r>
            <a:r>
              <a:rPr lang="fr-FR" sz="1300" i="1" dirty="0" smtClean="0">
                <a:solidFill>
                  <a:srgbClr val="002060"/>
                </a:solidFill>
              </a:rPr>
              <a:t>(passage en commission)</a:t>
            </a:r>
            <a:endParaRPr lang="fr-FR" sz="1300" i="1" dirty="0" smtClean="0">
              <a:solidFill>
                <a:srgbClr val="002060"/>
              </a:solidFill>
            </a:endParaRPr>
          </a:p>
          <a:p>
            <a:r>
              <a:rPr lang="fr-FR" sz="1300" i="1" dirty="0" smtClean="0">
                <a:solidFill>
                  <a:srgbClr val="002060"/>
                </a:solidFill>
              </a:rPr>
              <a:t>L’assistante sociale du collège (Mme VALERO) vous expliquera la démarche à suivre pour pouvoir prétendre à l’obtention de cette aide</a:t>
            </a:r>
            <a:r>
              <a:rPr lang="fr-FR" sz="3200" dirty="0" smtClean="0">
                <a:solidFill>
                  <a:srgbClr val="002060"/>
                </a:solidFill>
              </a:rPr>
              <a:t>. </a:t>
            </a:r>
            <a:endParaRPr lang="fr-FR" sz="3200" b="1" u="sng" dirty="0" smtClean="0">
              <a:solidFill>
                <a:srgbClr val="002060"/>
              </a:solidFill>
            </a:endParaRPr>
          </a:p>
          <a:p>
            <a:pPr lvl="3"/>
            <a:endParaRPr lang="fr-FR" b="1" i="1" dirty="0" smtClean="0">
              <a:solidFill>
                <a:srgbClr val="002060"/>
              </a:solidFill>
            </a:endParaRPr>
          </a:p>
          <a:p>
            <a:pPr lvl="3"/>
            <a:endParaRPr lang="fr-F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A</a:t>
            </a:r>
            <a:r>
              <a:rPr lang="fr-FR" dirty="0" smtClean="0">
                <a:solidFill>
                  <a:srgbClr val="002060"/>
                </a:solidFill>
              </a:rPr>
              <a:t>ccompagnateurs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Mme CARLIER (EPS)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M. GIROUD (EPS)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M. EFKHANIAN (Mathématiques)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M. DARBOURET (E.P.S)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M. HAZERA (E.P.S)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M. TONNETOT (E.P.S)</a:t>
            </a:r>
          </a:p>
          <a:p>
            <a:pPr>
              <a:buNone/>
            </a:pPr>
            <a:endParaRPr lang="fr-F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Matériel de ski (casque, skis, bâtons)</a:t>
            </a:r>
          </a:p>
          <a:p>
            <a:r>
              <a:rPr lang="fr-FR" dirty="0" smtClean="0"/>
              <a:t>Logement et repas (4 jours et 3 nuits)</a:t>
            </a:r>
          </a:p>
          <a:p>
            <a:r>
              <a:rPr lang="fr-FR" dirty="0" smtClean="0"/>
              <a:t>Remontées mécaniques pendant 4 jours</a:t>
            </a:r>
          </a:p>
          <a:p>
            <a:r>
              <a:rPr lang="fr-FR" dirty="0" smtClean="0"/>
              <a:t>Transport du collège au centre d’hébergement.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DEPART le </a:t>
            </a:r>
            <a:r>
              <a:rPr lang="fr-FR" b="1" u="sng" dirty="0" smtClean="0"/>
              <a:t>lundi 24 Janvier au matin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 smtClean="0"/>
              <a:t>RETOUR le </a:t>
            </a:r>
            <a:r>
              <a:rPr lang="fr-FR" b="1" u="sng" dirty="0" smtClean="0"/>
              <a:t>Jeudi 27 Janvier en après-midi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0642"/>
            <a:ext cx="7406640" cy="91410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Aides sociales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7406640" cy="429358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</a:rPr>
              <a:t>Le coût du voyage peut-être très largement réduit grâce à des aides proposées par différents partenaires sociaux :</a:t>
            </a:r>
          </a:p>
          <a:p>
            <a:pPr algn="ctr"/>
            <a:endParaRPr lang="fr-FR" sz="3200" dirty="0" smtClean="0">
              <a:solidFill>
                <a:srgbClr val="002060"/>
              </a:solidFill>
            </a:endParaRPr>
          </a:p>
          <a:p>
            <a:pPr algn="ctr"/>
            <a:r>
              <a:rPr lang="fr-FR" sz="3200" dirty="0" smtClean="0">
                <a:solidFill>
                  <a:srgbClr val="002060"/>
                </a:solidFill>
              </a:rPr>
              <a:t>Le </a:t>
            </a:r>
            <a:r>
              <a:rPr lang="fr-FR" sz="3200" u="sng" dirty="0" smtClean="0">
                <a:solidFill>
                  <a:srgbClr val="002060"/>
                </a:solidFill>
              </a:rPr>
              <a:t>fond social collégien</a:t>
            </a:r>
          </a:p>
          <a:p>
            <a:pPr algn="ctr"/>
            <a:r>
              <a:rPr lang="fr-FR" sz="3200" u="sng" dirty="0" smtClean="0">
                <a:solidFill>
                  <a:srgbClr val="002060"/>
                </a:solidFill>
              </a:rPr>
              <a:t>Le dossier est à récupérer auprès de Mme VIGUIER. </a:t>
            </a:r>
            <a:endParaRPr lang="fr-FR" sz="3200" dirty="0" smtClean="0">
              <a:solidFill>
                <a:srgbClr val="002060"/>
              </a:solidFill>
            </a:endParaRPr>
          </a:p>
          <a:p>
            <a:r>
              <a:rPr lang="fr-FR" sz="3200" dirty="0" smtClean="0">
                <a:solidFill>
                  <a:srgbClr val="002060"/>
                </a:solidFill>
              </a:rPr>
              <a:t>L’assistante sociale du collège (Mme VALERO) vous expliquera la démarche à suivre pour pouvoir prétendre à l’obtention de cette aide. </a:t>
            </a:r>
            <a:endParaRPr lang="fr-FR" sz="32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3200" b="1" u="sng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sz="3200" dirty="0" smtClean="0">
                <a:solidFill>
                  <a:srgbClr val="002060"/>
                </a:solidFill>
              </a:rPr>
              <a:t> Les </a:t>
            </a:r>
            <a:r>
              <a:rPr lang="fr-FR" sz="3200" b="1" u="sng" dirty="0" smtClean="0">
                <a:solidFill>
                  <a:srgbClr val="002060"/>
                </a:solidFill>
              </a:rPr>
              <a:t>comités d’entreprise</a:t>
            </a:r>
            <a:r>
              <a:rPr lang="fr-FR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endParaRPr lang="fr-FR" sz="32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sz="3200" dirty="0" smtClean="0">
                <a:solidFill>
                  <a:srgbClr val="002060"/>
                </a:solidFill>
              </a:rPr>
              <a:t> Les </a:t>
            </a:r>
            <a:r>
              <a:rPr lang="fr-FR" sz="3200" b="1" u="sng" dirty="0" smtClean="0">
                <a:solidFill>
                  <a:srgbClr val="002060"/>
                </a:solidFill>
              </a:rPr>
              <a:t>services sociaux des employeurs </a:t>
            </a:r>
            <a:r>
              <a:rPr lang="fr-FR" sz="3200" dirty="0" smtClean="0">
                <a:solidFill>
                  <a:srgbClr val="002060"/>
                </a:solidFill>
              </a:rPr>
              <a:t>des parents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1682</TotalTime>
  <Words>567</Words>
  <Application>Microsoft Office PowerPoint</Application>
  <PresentationFormat>Affichage à l'écran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Oriel</vt:lpstr>
      <vt:lpstr> VILLARD de Lans Stage de ski du 24 au 27 janvier</vt:lpstr>
      <vt:lpstr>OBJECTIFS DU SEJOUR</vt:lpstr>
      <vt:lpstr>Le centre «  Les MELEZES»  Bâtisse de caractère de 1915, spacieuse &amp; conviviale.</vt:lpstr>
      <vt:lpstr>Planning de la semaine</vt:lpstr>
      <vt:lpstr>LE SKI- Villard de Lans</vt:lpstr>
      <vt:lpstr>Prix élève pour le séjour.  </vt:lpstr>
      <vt:lpstr>Accompagnateurs</vt:lpstr>
      <vt:lpstr>Prise en charge</vt:lpstr>
      <vt:lpstr>Aides sociales</vt:lpstr>
      <vt:lpstr>Soins médicaux. </vt:lpstr>
      <vt:lpstr>DOCUMENTS A FOURNIR</vt:lpstr>
      <vt:lpstr>DOSSIERS</vt:lpstr>
      <vt:lpstr>FAQ</vt:lpstr>
      <vt:lpstr>PROCHAINE REUNION</vt:lpstr>
    </vt:vector>
  </TitlesOfParts>
  <Company>CG94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2012/2013</dc:title>
  <dc:creator>CG94</dc:creator>
  <cp:lastModifiedBy>ludo</cp:lastModifiedBy>
  <cp:revision>90</cp:revision>
  <dcterms:created xsi:type="dcterms:W3CDTF">2012-10-07T14:43:51Z</dcterms:created>
  <dcterms:modified xsi:type="dcterms:W3CDTF">2021-10-05T11:12:43Z</dcterms:modified>
</cp:coreProperties>
</file>